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95" r:id="rId2"/>
    <p:sldId id="399" r:id="rId3"/>
    <p:sldId id="404" r:id="rId4"/>
    <p:sldId id="406" r:id="rId5"/>
    <p:sldId id="405" r:id="rId6"/>
    <p:sldId id="401" r:id="rId7"/>
    <p:sldId id="408" r:id="rId8"/>
    <p:sldId id="409" r:id="rId9"/>
    <p:sldId id="407" r:id="rId10"/>
    <p:sldId id="402" r:id="rId11"/>
    <p:sldId id="410" r:id="rId12"/>
    <p:sldId id="413" r:id="rId13"/>
    <p:sldId id="412" r:id="rId14"/>
    <p:sldId id="411" r:id="rId15"/>
    <p:sldId id="403" r:id="rId16"/>
    <p:sldId id="429" r:id="rId17"/>
    <p:sldId id="415" r:id="rId18"/>
    <p:sldId id="425" r:id="rId19"/>
    <p:sldId id="426" r:id="rId20"/>
    <p:sldId id="42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1" d="100"/>
          <a:sy n="61" d="100"/>
        </p:scale>
        <p:origin x="1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 C" userId="58c016da926720ee" providerId="LiveId" clId="{20BBF792-BF92-46C6-BFA8-EF8F2DBD38CE}"/>
    <pc:docChg chg="addSld delSld modSld sldOrd">
      <pc:chgData name="C C" userId="58c016da926720ee" providerId="LiveId" clId="{20BBF792-BF92-46C6-BFA8-EF8F2DBD38CE}" dt="2019-11-11T09:15:28.078" v="5"/>
      <pc:docMkLst>
        <pc:docMk/>
      </pc:docMkLst>
      <pc:sldChg chg="ord">
        <pc:chgData name="C C" userId="58c016da926720ee" providerId="LiveId" clId="{20BBF792-BF92-46C6-BFA8-EF8F2DBD38CE}" dt="2019-11-11T09:15:28.078" v="5"/>
        <pc:sldMkLst>
          <pc:docMk/>
          <pc:sldMk cId="3259669968" sldId="397"/>
        </pc:sldMkLst>
      </pc:sldChg>
      <pc:sldChg chg="ord">
        <pc:chgData name="C C" userId="58c016da926720ee" providerId="LiveId" clId="{20BBF792-BF92-46C6-BFA8-EF8F2DBD38CE}" dt="2019-11-11T09:15:28.078" v="5"/>
        <pc:sldMkLst>
          <pc:docMk/>
          <pc:sldMk cId="283417137" sldId="398"/>
        </pc:sldMkLst>
      </pc:sldChg>
      <pc:sldChg chg="add del">
        <pc:chgData name="C C" userId="58c016da926720ee" providerId="LiveId" clId="{20BBF792-BF92-46C6-BFA8-EF8F2DBD38CE}" dt="2019-11-11T09:14:53.798" v="4" actId="47"/>
        <pc:sldMkLst>
          <pc:docMk/>
          <pc:sldMk cId="351709339" sldId="430"/>
        </pc:sldMkLst>
      </pc:sldChg>
      <pc:sldChg chg="modSp del">
        <pc:chgData name="C C" userId="58c016da926720ee" providerId="LiveId" clId="{20BBF792-BF92-46C6-BFA8-EF8F2DBD38CE}" dt="2019-11-08T11:23:22.539" v="2" actId="47"/>
        <pc:sldMkLst>
          <pc:docMk/>
          <pc:sldMk cId="424989602" sldId="458"/>
        </pc:sldMkLst>
        <pc:spChg chg="mod">
          <ac:chgData name="C C" userId="58c016da926720ee" providerId="LiveId" clId="{20BBF792-BF92-46C6-BFA8-EF8F2DBD38CE}" dt="2019-11-08T11:23:01.261" v="1" actId="5793"/>
          <ac:spMkLst>
            <pc:docMk/>
            <pc:sldMk cId="424989602" sldId="458"/>
            <ac:spMk id="5" creationId="{EB72CF50-C924-4847-AB6D-7C404E9CB40F}"/>
          </ac:spMkLst>
        </pc:spChg>
      </pc:sldChg>
    </pc:docChg>
  </pc:docChgLst>
  <pc:docChgLst>
    <pc:chgData name="C C" userId="58c016da926720ee" providerId="LiveId" clId="{66557105-197B-4211-AC1D-D413E0F97F81}"/>
    <pc:docChg chg="delSld">
      <pc:chgData name="C C" userId="58c016da926720ee" providerId="LiveId" clId="{66557105-197B-4211-AC1D-D413E0F97F81}" dt="2021-11-24T10:56:55.145" v="0" actId="47"/>
      <pc:docMkLst>
        <pc:docMk/>
      </pc:docMkLst>
      <pc:sldChg chg="del">
        <pc:chgData name="C C" userId="58c016da926720ee" providerId="LiveId" clId="{66557105-197B-4211-AC1D-D413E0F97F81}" dt="2021-11-24T10:56:55.145" v="0" actId="47"/>
        <pc:sldMkLst>
          <pc:docMk/>
          <pc:sldMk cId="3259669968" sldId="397"/>
        </pc:sldMkLst>
      </pc:sldChg>
      <pc:sldChg chg="del">
        <pc:chgData name="C C" userId="58c016da926720ee" providerId="LiveId" clId="{66557105-197B-4211-AC1D-D413E0F97F81}" dt="2021-11-24T10:56:55.145" v="0" actId="47"/>
        <pc:sldMkLst>
          <pc:docMk/>
          <pc:sldMk cId="283417137" sldId="3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A3B0F-E583-4CC5-BA43-2B59998F910C}" type="datetimeFigureOut">
              <a:rPr lang="de-DE" smtClean="0"/>
              <a:t>24.11.2021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23552-0F9C-4A77-8689-A5CF12DD8AF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30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2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60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47134" y="287867"/>
            <a:ext cx="5761567" cy="61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333" b="1" dirty="0">
                <a:solidFill>
                  <a:srgbClr val="5F5F5F"/>
                </a:solidFill>
              </a:rPr>
              <a:t>Dr. Christoph Nguyen 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333" b="1" dirty="0">
                <a:solidFill>
                  <a:srgbClr val="5F5F5F"/>
                </a:solidFill>
              </a:rPr>
              <a:t>Otto-Suhr-Institut für Politikwissenschaft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333" b="1" dirty="0">
                <a:solidFill>
                  <a:srgbClr val="5F5F5F"/>
                </a:solidFill>
              </a:rPr>
              <a:t>Arbeitsstelle Politisches System Deutschlands</a:t>
            </a: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5251" y="143933"/>
            <a:ext cx="2851149" cy="56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6665384"/>
            <a:ext cx="12192000" cy="19261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sz="2400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213102" y="4616451"/>
            <a:ext cx="8623300" cy="1057275"/>
          </a:xfrm>
        </p:spPr>
        <p:txBody>
          <a:bodyPr lIns="360000"/>
          <a:lstStyle>
            <a:lvl1pPr>
              <a:defRPr sz="2667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213100" y="2579689"/>
            <a:ext cx="8636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4800" smtClean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6285"/>
            <a:ext cx="3860800" cy="476249"/>
          </a:xfrm>
        </p:spPr>
        <p:txBody>
          <a:bodyPr/>
          <a:lstStyle>
            <a:lvl1pPr>
              <a:defRPr dirty="0" smtClean="0"/>
            </a:lvl1pPr>
          </a:lstStyle>
          <a:p>
            <a:pPr algn="ctr">
              <a:defRPr/>
            </a:pPr>
            <a:r>
              <a:rPr lang="de-DE" dirty="0"/>
              <a:t>20.04.2017</a:t>
            </a:r>
          </a:p>
        </p:txBody>
      </p:sp>
    </p:spTree>
    <p:extLst>
      <p:ext uri="{BB962C8B-B14F-4D97-AF65-F5344CB8AC3E}">
        <p14:creationId xmlns:p14="http://schemas.microsoft.com/office/powerpoint/2010/main" val="4289858991"/>
      </p:ext>
    </p:extLst>
  </p:cSld>
  <p:clrMapOvr>
    <a:masterClrMapping/>
  </p:clrMapOvr>
  <p:transition spd="slow"/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4875887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976786" y="838200"/>
            <a:ext cx="2880783" cy="54784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34435" y="838200"/>
            <a:ext cx="8439151" cy="5478463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53871299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6765680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75934062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4435" y="1808163"/>
            <a:ext cx="5659967" cy="45085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2" y="1808163"/>
            <a:ext cx="5659967" cy="45085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4549655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8595534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3980407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Titel, Datum</a:t>
            </a:r>
          </a:p>
        </p:txBody>
      </p:sp>
    </p:spTree>
    <p:extLst>
      <p:ext uri="{BB962C8B-B14F-4D97-AF65-F5344CB8AC3E}">
        <p14:creationId xmlns:p14="http://schemas.microsoft.com/office/powerpoint/2010/main" val="391535866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27079688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1118709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384"/>
            <a:ext cx="12192000" cy="19261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sz="2400" dirty="0">
              <a:latin typeface="Verdana" pitchFamily="34" charset="0"/>
              <a:cs typeface="+mn-cs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4" y="1619251"/>
            <a:ext cx="11523133" cy="486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946151"/>
            <a:ext cx="11523133" cy="42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4433" y="6629400"/>
            <a:ext cx="7969251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333" b="0" dirty="0" smtClean="0">
                <a:solidFill>
                  <a:srgbClr val="5F5F5F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Titel, Datum, …</a:t>
            </a:r>
          </a:p>
        </p:txBody>
      </p:sp>
      <p:pic>
        <p:nvPicPr>
          <p:cNvPr id="38918" name="Picture 24" descr="Logo_RGB_300dpi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985251" y="143933"/>
            <a:ext cx="2851149" cy="56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525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hf sldNum="0" hd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5pPr>
      <a:lvl6pPr marL="60958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6pPr>
      <a:lvl7pPr marL="121917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7pPr>
      <a:lvl8pPr marL="182875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8pPr>
      <a:lvl9pPr marL="243833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</a:defRPr>
      </a:lvl9pPr>
    </p:titleStyle>
    <p:bodyStyle>
      <a:lvl1pPr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474121" indent="-234945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965176" indent="-251878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439297" indent="-234945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913419" indent="-234945" algn="l" rtl="0" fontAlgn="base">
        <a:lnSpc>
          <a:spcPct val="102000"/>
        </a:lnSpc>
        <a:spcBef>
          <a:spcPts val="667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2523004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3132588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3742173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4351758" indent="-234945" algn="l" rtl="0" eaLnBrk="1" fontAlgn="base" hangingPunct="1">
        <a:lnSpc>
          <a:spcPct val="102000"/>
        </a:lnSpc>
        <a:spcBef>
          <a:spcPts val="667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Wer wählt populistische Parteien?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Erklärungsansätze der Wahlentscheidung</a:t>
            </a:r>
          </a:p>
        </p:txBody>
      </p:sp>
    </p:spTree>
    <p:extLst>
      <p:ext uri="{BB962C8B-B14F-4D97-AF65-F5344CB8AC3E}">
        <p14:creationId xmlns:p14="http://schemas.microsoft.com/office/powerpoint/2010/main" val="290622858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7FF5-6C72-44C9-83F1-1AB34B3C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Soziologische Ansätze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2AF48-C495-4BDA-B395-D32FDB51D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Erklärungsansätze der Wahlentscheidung</a:t>
            </a:r>
          </a:p>
        </p:txBody>
      </p:sp>
    </p:spTree>
    <p:extLst>
      <p:ext uri="{BB962C8B-B14F-4D97-AF65-F5344CB8AC3E}">
        <p14:creationId xmlns:p14="http://schemas.microsoft.com/office/powerpoint/2010/main" val="3630912108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6407CF-AB91-4DE3-B1B7-0C4EFDD4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Milieu und Soziale Klasse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6D1A63-AE86-43FB-A1B5-217917A5F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dirty="0"/>
              <a:t>Arbeitermilieu</a:t>
            </a:r>
          </a:p>
        </p:txBody>
      </p:sp>
      <p:pic>
        <p:nvPicPr>
          <p:cNvPr id="4100" name="Picture 4" descr="https://www.welt.de/img/politik/deutschland/mobile167042945/2391624147-ci23x11-w1920/Willy-Brandt-2.jpg">
            <a:extLst>
              <a:ext uri="{FF2B5EF4-FFF2-40B4-BE49-F238E27FC236}">
                <a16:creationId xmlns:a16="http://schemas.microsoft.com/office/drawing/2014/main" id="{82AA7F63-E995-4DDA-8C95-452F22F9932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2862836"/>
            <a:ext cx="5386388" cy="257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4811FB-A91D-4FDE-9792-88D66ED3B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Konservatives/Christlich</a:t>
            </a:r>
          </a:p>
        </p:txBody>
      </p:sp>
      <p:pic>
        <p:nvPicPr>
          <p:cNvPr id="4102" name="Picture 6" descr="Bildergebnis fÃ¼r csu bierzelt">
            <a:extLst>
              <a:ext uri="{FF2B5EF4-FFF2-40B4-BE49-F238E27FC236}">
                <a16:creationId xmlns:a16="http://schemas.microsoft.com/office/drawing/2014/main" id="{14FB6A70-8A58-4223-A29D-77C34A6D52F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42" y="2862836"/>
            <a:ext cx="4574362" cy="257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50292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E16C59-1DA6-4545-B4CE-64722F6F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Milieu und Soziale Klasse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A8BDDE3-0744-414A-A888-34118AD246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1134" y="1808163"/>
            <a:ext cx="4732370" cy="450850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9700C8F-0C47-4FA8-9277-4A07774041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58410" y="1808163"/>
            <a:ext cx="4612542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206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D341D1-E884-4F09-9B59-15AF9646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AfD als neue Milieu-Partei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3C8D7B7-AC78-423A-AA82-78AD1EC1BC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3446" y="1808163"/>
            <a:ext cx="3182470" cy="4508500"/>
          </a:xfrm>
          <a:prstGeom prst="rect">
            <a:avLst/>
          </a:prstGeom>
        </p:spPr>
      </p:pic>
      <p:pic>
        <p:nvPicPr>
          <p:cNvPr id="6148" name="Picture 4" descr="Bildergebnis fÃ¼r rÃ¼ckkehr nach reims">
            <a:extLst>
              <a:ext uri="{FF2B5EF4-FFF2-40B4-BE49-F238E27FC236}">
                <a16:creationId xmlns:a16="http://schemas.microsoft.com/office/drawing/2014/main" id="{372D750A-506F-4134-8E06-9C2FEBFBE97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86" y="1808163"/>
            <a:ext cx="27051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743748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6F77E6-20A7-42D0-AE47-CF2ECB26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Verbindung zu Dimensionalen Ansätzen </a:t>
            </a:r>
          </a:p>
        </p:txBody>
      </p:sp>
      <p:pic>
        <p:nvPicPr>
          <p:cNvPr id="5122" name="Picture 2" descr="https://bilder2.n-tv.de/img/incoming/crop20068509/2059309467-cImg_4_3-w680/kartoffelwolke.jpg">
            <a:extLst>
              <a:ext uri="{FF2B5EF4-FFF2-40B4-BE49-F238E27FC236}">
                <a16:creationId xmlns:a16="http://schemas.microsoft.com/office/drawing/2014/main" id="{4CD27A9D-1604-459D-8C83-1B75576F3C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621631"/>
            <a:ext cx="6477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4689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87F9-7968-47EF-A7D8-19B586F5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Psychologische Ansätze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82DDB-A476-4F79-9C68-297079B96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Erklärungsansätze der Wahlentscheidung</a:t>
            </a:r>
          </a:p>
        </p:txBody>
      </p:sp>
    </p:spTree>
    <p:extLst>
      <p:ext uri="{BB962C8B-B14F-4D97-AF65-F5344CB8AC3E}">
        <p14:creationId xmlns:p14="http://schemas.microsoft.com/office/powerpoint/2010/main" val="344284503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0269B-DC8E-426B-A121-CEA5BEEC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Populismus als Werthaltung / Demokratieverständnis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3C6FCE-3693-4EFF-9B30-7AAC66C7D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693" y="1709487"/>
            <a:ext cx="3340259" cy="4862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F24375-66AE-4523-BD06-5D425156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887" y="2026193"/>
            <a:ext cx="5143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86463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D5BC-813C-4B0A-8927-D9052924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Emotionen und Protest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DD005E-F2A6-4349-83A6-9305BE5C9B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20" y="1730609"/>
            <a:ext cx="4516071" cy="4516071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FEC7E55-D6E7-4F01-8B22-AFECADFD0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262" y="1730609"/>
            <a:ext cx="3402933" cy="4537245"/>
          </a:xfrm>
        </p:spPr>
      </p:pic>
    </p:spTree>
    <p:extLst>
      <p:ext uri="{BB962C8B-B14F-4D97-AF65-F5344CB8AC3E}">
        <p14:creationId xmlns:p14="http://schemas.microsoft.com/office/powerpoint/2010/main" val="262691252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2745-2CF3-43DC-9888-1C11BBBC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7C8A72-9B3B-43FB-8637-9CC005E47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4165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E5BB26-F879-4D04-ABA6-06D93B5B40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5" r="15264"/>
          <a:stretch/>
        </p:blipFill>
        <p:spPr>
          <a:xfrm>
            <a:off x="6096000" y="-558399"/>
            <a:ext cx="6190593" cy="4724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4E684D-CF38-46A9-906A-EE679D592E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4286"/>
            <a:ext cx="3291840" cy="46553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16249F-0CE2-4555-9556-9212FD24BC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3014286"/>
            <a:ext cx="3291840" cy="46553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548B48-C6D7-4067-A364-FB631C33B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400"/>
            <a:ext cx="6125883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47928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01A1-00D1-429B-BAFE-4FB93663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2C735-531C-4026-B65C-415D9CC43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4297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C34E62-9921-4C9E-9322-C042256D5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43077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CC3BE7-381E-4A15-ABFA-6E1B10F5C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406300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0FBC75-2CB0-48C0-AE91-F2B57ACE9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18"/>
            <a:ext cx="6109108" cy="36654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D885AD-97A3-48CB-A149-ECB85278A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787383"/>
            <a:ext cx="6096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375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7CF682-6B32-44D1-93DD-E5090BA7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„Einfaches“ Links-Rechtsschema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BCDE-99E2-4526-800E-2D4472A2E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Erklärungsansätze der Wahlentscheidung</a:t>
            </a:r>
          </a:p>
        </p:txBody>
      </p:sp>
    </p:spTree>
    <p:extLst>
      <p:ext uri="{BB962C8B-B14F-4D97-AF65-F5344CB8AC3E}">
        <p14:creationId xmlns:p14="http://schemas.microsoft.com/office/powerpoint/2010/main" val="1161805562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FD05-4D20-4BAA-93F2-EF0F29FA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Autoritäre Persönlichkeitsstrukturen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6003DB-BCB0-4638-90CD-B34D1B717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9425" y="1731169"/>
            <a:ext cx="61531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2283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D6B739-C94B-4474-A231-859A0C4E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Links-Rechts Schema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B7B57D-F88F-4AC9-9C34-62B4B4FF8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Links		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E9467A-0EBC-452A-A4AE-2E0343B0A4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Wirtschaftlich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Umverteilungsorientiert 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Öffentliche Kontrolle und Staatsorientiert 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Freiheit von Not  (mehr Sozialleistungen)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(Sozial)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Gleichheitsorientiert 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Solidarität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D46AD0-8198-4461-A60B-7D73659C6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Rechts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35FDD3-D1F1-406E-98CE-7B37FCB3EE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Wirtschaftlich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Steuerminimierung 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Freie Wirtschaft 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Weniger Einschränkung durch den Staat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(Sozial)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 Konservativ</a:t>
            </a:r>
          </a:p>
          <a:p>
            <a:pPr marL="931321" lvl="1" indent="-457200">
              <a:buFont typeface="Arial" panose="020B0604020202020204" pitchFamily="34" charset="0"/>
              <a:buChar char="•"/>
            </a:pPr>
            <a:r>
              <a:rPr lang="de-DE" dirty="0"/>
              <a:t>Individualistisch </a:t>
            </a:r>
          </a:p>
        </p:txBody>
      </p:sp>
    </p:spTree>
    <p:extLst>
      <p:ext uri="{BB962C8B-B14F-4D97-AF65-F5344CB8AC3E}">
        <p14:creationId xmlns:p14="http://schemas.microsoft.com/office/powerpoint/2010/main" val="397223481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19CB-A112-4AE8-BBED-3946D54A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wählen die Partei, der wir politisch am nächsten Stehen </a:t>
            </a:r>
          </a:p>
        </p:txBody>
      </p:sp>
      <p:pic>
        <p:nvPicPr>
          <p:cNvPr id="1026" name="Picture 2" descr="Left/Right Scale">
            <a:extLst>
              <a:ext uri="{FF2B5EF4-FFF2-40B4-BE49-F238E27FC236}">
                <a16:creationId xmlns:a16="http://schemas.microsoft.com/office/drawing/2014/main" id="{0076ADE4-DE24-4E1E-8B9C-13CA344154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37" y="2301164"/>
            <a:ext cx="10152726" cy="28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6519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4F2F-6DCA-42CF-9AE4-BE7AF545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CD91D2-2A35-4C2C-B433-2F4182F5D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089" y="280105"/>
            <a:ext cx="8313821" cy="629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3227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7CF682-6B32-44D1-93DD-E5090BA7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Dimensionale Modelle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BCDE-99E2-4526-800E-2D4472A2E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Erklärungsansätze der Wahlentscheidung</a:t>
            </a:r>
          </a:p>
        </p:txBody>
      </p:sp>
    </p:spTree>
    <p:extLst>
      <p:ext uri="{BB962C8B-B14F-4D97-AF65-F5344CB8AC3E}">
        <p14:creationId xmlns:p14="http://schemas.microsoft.com/office/powerpoint/2010/main" val="331191565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45E6C-9BE6-42FE-81EA-3616D43E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Sozialkulturelle und Sozialökonomische Dimension </a:t>
            </a:r>
          </a:p>
        </p:txBody>
      </p:sp>
      <p:pic>
        <p:nvPicPr>
          <p:cNvPr id="3074" name="Picture 2" descr="Bildergebnis fÃ¼r parteien dimension">
            <a:extLst>
              <a:ext uri="{FF2B5EF4-FFF2-40B4-BE49-F238E27FC236}">
                <a16:creationId xmlns:a16="http://schemas.microsoft.com/office/drawing/2014/main" id="{E668A05F-5463-439A-9C89-0F4040667D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930" y="1619250"/>
            <a:ext cx="6078140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03041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76AF-4EE0-4ABB-8463-2B6ADD71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8BA98-39CA-421C-83C8-2D5C99B3C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06" y="0"/>
            <a:ext cx="8856910" cy="6633457"/>
          </a:xfrm>
        </p:spPr>
      </p:pic>
    </p:spTree>
    <p:extLst>
      <p:ext uri="{BB962C8B-B14F-4D97-AF65-F5344CB8AC3E}">
        <p14:creationId xmlns:p14="http://schemas.microsoft.com/office/powerpoint/2010/main" val="173728051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428695-2CF6-49F1-BA18-120520C2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Postmaterialistische Werte und Neue </a:t>
            </a:r>
            <a:r>
              <a:rPr lang="de-DE" dirty="0" err="1"/>
              <a:t>Cleavages</a:t>
            </a:r>
            <a:endParaRPr lang="de-DE" dirty="0"/>
          </a:p>
        </p:txBody>
      </p:sp>
      <p:pic>
        <p:nvPicPr>
          <p:cNvPr id="2050" name="Picture 2" descr="Bildergebnis fÃ¼r postmaterial value dimension">
            <a:extLst>
              <a:ext uri="{FF2B5EF4-FFF2-40B4-BE49-F238E27FC236}">
                <a16:creationId xmlns:a16="http://schemas.microsoft.com/office/drawing/2014/main" id="{C836A5E6-806D-4746-9219-5840BF82BA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427" y="1619250"/>
            <a:ext cx="491714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70489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Vorlesung_15080_17.10.13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123</Words>
  <Application>Microsoft Office PowerPoint</Application>
  <PresentationFormat>Widescreen</PresentationFormat>
  <Paragraphs>41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Verdana</vt:lpstr>
      <vt:lpstr>Vorlesung_15080_17.10.13</vt:lpstr>
      <vt:lpstr>Wer wählt populistische Parteien?</vt:lpstr>
      <vt:lpstr>„Einfaches“ Links-Rechtsschema </vt:lpstr>
      <vt:lpstr>Links-Rechts Schema </vt:lpstr>
      <vt:lpstr>Wir wählen die Partei, der wir politisch am nächsten Stehen </vt:lpstr>
      <vt:lpstr>PowerPoint Presentation</vt:lpstr>
      <vt:lpstr>2 Dimensionale Modelle </vt:lpstr>
      <vt:lpstr>Sozialkulturelle und Sozialökonomische Dimension </vt:lpstr>
      <vt:lpstr>PowerPoint Presentation</vt:lpstr>
      <vt:lpstr>Postmaterialistische Werte und Neue Cleavages</vt:lpstr>
      <vt:lpstr>Soziologische Ansätze </vt:lpstr>
      <vt:lpstr>Milieu und Soziale Klasse </vt:lpstr>
      <vt:lpstr>Milieu und Soziale Klasse </vt:lpstr>
      <vt:lpstr>Die AfD als neue Milieu-Partei </vt:lpstr>
      <vt:lpstr>Verbindung zu Dimensionalen Ansätzen </vt:lpstr>
      <vt:lpstr>Psychologische Ansätze </vt:lpstr>
      <vt:lpstr>Populismus als Werthaltung / Demokratieverständnis </vt:lpstr>
      <vt:lpstr>Emotionen und Protest</vt:lpstr>
      <vt:lpstr>PowerPoint Presentation</vt:lpstr>
      <vt:lpstr>PowerPoint Presentation</vt:lpstr>
      <vt:lpstr>Autoritäre Persönlichkeitsstrukturen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</dc:creator>
  <cp:lastModifiedBy>C C</cp:lastModifiedBy>
  <cp:revision>26</cp:revision>
  <dcterms:created xsi:type="dcterms:W3CDTF">2018-11-23T11:17:50Z</dcterms:created>
  <dcterms:modified xsi:type="dcterms:W3CDTF">2021-11-24T10:56:55Z</dcterms:modified>
</cp:coreProperties>
</file>